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294" autoAdjust="0"/>
    <p:restoredTop sz="94660"/>
  </p:normalViewPr>
  <p:slideViewPr>
    <p:cSldViewPr>
      <p:cViewPr>
        <p:scale>
          <a:sx n="66" d="100"/>
          <a:sy n="66" d="100"/>
        </p:scale>
        <p:origin x="-1518" y="-14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1C0CA7C6-E890-4852-9CC6-2581EF0D5318}" type="datetimeFigureOut">
              <a:rPr lang="en-US" smtClean="0"/>
              <a:pPr/>
              <a:t>5/5/2015</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0A6D9455-A79B-4028-B6C2-FDB34CF8F852}"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dirty="0"/>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E71EDD3C-FE69-4BC6-A2B5-723BF9F81288}" type="datetimeFigureOut">
              <a:rPr lang="en-US" smtClean="0"/>
              <a:pPr/>
              <a:t>5/5/2015</a:t>
            </a:fld>
            <a:endParaRPr lang="en-US" dirty="0"/>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26A3796F-D064-4076-BBDF-4D1F48CECD04}"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5/5/2015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5/5/2015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5/5/2015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5/5/2015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4747BE-B1D6-4294-B2B6-0B4AF11DC32B}" type="datetimeFigureOut">
              <a:rPr lang="en-US" smtClean="0"/>
              <a:pPr/>
              <a:t>5/5/2015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64747BE-B1D6-4294-B2B6-0B4AF11DC32B}" type="datetimeFigureOut">
              <a:rPr lang="en-US" smtClean="0"/>
              <a:pPr/>
              <a:t>5/5/2015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64747BE-B1D6-4294-B2B6-0B4AF11DC32B}" type="datetimeFigureOut">
              <a:rPr lang="en-US" smtClean="0"/>
              <a:pPr/>
              <a:t>5/5/2015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4747BE-B1D6-4294-B2B6-0B4AF11DC32B}" type="datetimeFigureOut">
              <a:rPr lang="en-US" smtClean="0"/>
              <a:pPr/>
              <a:t>5/5/2015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4747BE-B1D6-4294-B2B6-0B4AF11DC32B}" type="datetimeFigureOut">
              <a:rPr lang="en-US" smtClean="0"/>
              <a:pPr/>
              <a:t>5/5/2015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4747BE-B1D6-4294-B2B6-0B4AF11DC32B}" type="datetimeFigureOut">
              <a:rPr lang="en-US" smtClean="0"/>
              <a:pPr/>
              <a:t>5/5/2015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4747BE-B1D6-4294-B2B6-0B4AF11DC32B}" type="datetimeFigureOut">
              <a:rPr lang="en-US" smtClean="0"/>
              <a:pPr/>
              <a:t>5/5/2015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4747BE-B1D6-4294-B2B6-0B4AF11DC32B}" type="datetimeFigureOut">
              <a:rPr lang="en-US" smtClean="0"/>
              <a:pPr/>
              <a:t>5/5/2015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8CEB48-0050-46B6-A6C9-7242C188F6F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66800" y="2286000"/>
            <a:ext cx="7315200" cy="1569660"/>
          </a:xfrm>
          <a:prstGeom prst="rect">
            <a:avLst/>
          </a:prstGeom>
          <a:noFill/>
        </p:spPr>
        <p:txBody>
          <a:bodyPr>
            <a:spAutoFit/>
          </a:bodyPr>
          <a:lstStyle/>
          <a:p>
            <a:pPr algn="ctr" fontAlgn="auto">
              <a:spcBef>
                <a:spcPts val="0"/>
              </a:spcBef>
              <a:spcAft>
                <a:spcPts val="0"/>
              </a:spcAft>
              <a:defRPr/>
            </a:pPr>
            <a:r>
              <a:rPr lang="en-US" sz="4800" b="1" dirty="0" smtClean="0">
                <a:ln w="1905"/>
                <a:effectLst>
                  <a:innerShdw blurRad="69850" dist="43180" dir="5400000">
                    <a:srgbClr val="000000">
                      <a:alpha val="65000"/>
                    </a:srgbClr>
                  </a:innerShdw>
                </a:effectLst>
                <a:latin typeface="Times New Roman" pitchFamily="18" charset="0"/>
                <a:cs typeface="Times New Roman" pitchFamily="18" charset="0"/>
              </a:rPr>
              <a:t>EXPERIMENTAL RESEARCH</a:t>
            </a:r>
            <a:endParaRPr lang="en-US" sz="4800" b="1" dirty="0">
              <a:ln w="1905"/>
              <a:effectLst>
                <a:innerShdw blurRad="69850" dist="43180" dir="5400000">
                  <a:srgbClr val="000000">
                    <a:alpha val="65000"/>
                  </a:srgbClr>
                </a:innerShdw>
              </a:effectLst>
              <a:latin typeface="Times New Roman" pitchFamily="18" charset="0"/>
              <a:cs typeface="Times New Roman" pitchFamily="18" charset="0"/>
            </a:endParaRPr>
          </a:p>
        </p:txBody>
      </p:sp>
      <p:sp>
        <p:nvSpPr>
          <p:cNvPr id="10243" name="TextBox 5"/>
          <p:cNvSpPr txBox="1">
            <a:spLocks noChangeArrowheads="1"/>
          </p:cNvSpPr>
          <p:nvPr/>
        </p:nvSpPr>
        <p:spPr bwMode="auto">
          <a:xfrm>
            <a:off x="6096000" y="5486400"/>
            <a:ext cx="2286000" cy="369888"/>
          </a:xfrm>
          <a:prstGeom prst="rect">
            <a:avLst/>
          </a:prstGeom>
          <a:noFill/>
          <a:ln w="9525">
            <a:noFill/>
            <a:miter lim="800000"/>
            <a:headEnd/>
            <a:tailEnd/>
          </a:ln>
        </p:spPr>
        <p:txBody>
          <a:bodyPr>
            <a:spAutoFit/>
          </a:bodyPr>
          <a:lstStyle/>
          <a:p>
            <a:r>
              <a:rPr lang="en-US" b="1" dirty="0">
                <a:latin typeface="Rockwell"/>
              </a:rPr>
              <a:t>Lecture No: </a:t>
            </a:r>
            <a:r>
              <a:rPr lang="en-US" b="1" dirty="0" smtClean="0">
                <a:latin typeface="Rockwell"/>
              </a:rPr>
              <a:t>12</a:t>
            </a:r>
            <a:endParaRPr lang="en-US" b="1" dirty="0">
              <a:latin typeface="Rockwe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TYPES OF QUASI EXPERIMENTAL DESIGN</a:t>
            </a:r>
            <a:endParaRPr lang="en-US" sz="3200" b="1" dirty="0"/>
          </a:p>
        </p:txBody>
      </p:sp>
      <p:sp>
        <p:nvSpPr>
          <p:cNvPr id="3" name="Content Placeholder 2"/>
          <p:cNvSpPr>
            <a:spLocks noGrp="1"/>
          </p:cNvSpPr>
          <p:nvPr>
            <p:ph idx="1"/>
          </p:nvPr>
        </p:nvSpPr>
        <p:spPr>
          <a:xfrm>
            <a:off x="457200" y="1447800"/>
            <a:ext cx="8229600" cy="4953000"/>
          </a:xfrm>
        </p:spPr>
        <p:txBody>
          <a:bodyPr/>
          <a:lstStyle/>
          <a:p>
            <a:pPr marL="514350" indent="-514350" algn="just">
              <a:buFont typeface="+mj-lt"/>
              <a:buAutoNum type="arabicPeriod"/>
            </a:pPr>
            <a:r>
              <a:rPr lang="en-US" sz="2800" b="1" dirty="0" smtClean="0"/>
              <a:t>Post Test Only Non Equivalent Control Group Design:</a:t>
            </a:r>
            <a:r>
              <a:rPr lang="en-US" dirty="0" smtClean="0"/>
              <a:t> </a:t>
            </a:r>
            <a:r>
              <a:rPr lang="en-US" sz="2800" dirty="0" smtClean="0"/>
              <a:t>It contains as many experimental group as there are experimental treatments plus control group but involves no pretesting.</a:t>
            </a:r>
          </a:p>
          <a:p>
            <a:pPr marL="514350" indent="-514350" algn="just">
              <a:buFont typeface="+mj-lt"/>
              <a:buAutoNum type="arabicPeriod"/>
            </a:pPr>
            <a:endParaRPr lang="en-US" sz="2800" dirty="0" smtClean="0"/>
          </a:p>
          <a:p>
            <a:pPr marL="514350" indent="-514350">
              <a:buNone/>
            </a:pPr>
            <a:r>
              <a:rPr lang="en-US" sz="2800" dirty="0" smtClean="0"/>
              <a:t>G1E (Class 1) = 	X1	OI	</a:t>
            </a:r>
          </a:p>
          <a:p>
            <a:pPr marL="514350" indent="-514350">
              <a:buNone/>
            </a:pPr>
            <a:r>
              <a:rPr lang="en-US" sz="2800" dirty="0" smtClean="0"/>
              <a:t>G2E (Class 2) = 	X2	O2</a:t>
            </a:r>
          </a:p>
          <a:p>
            <a:pPr marL="514350" indent="-514350">
              <a:buNone/>
            </a:pPr>
            <a:r>
              <a:rPr lang="en-US" sz="2800" dirty="0" smtClean="0"/>
              <a:t>G3E (Class 3) = 	X3	O3</a:t>
            </a:r>
          </a:p>
          <a:p>
            <a:pPr marL="514350" indent="-514350" defTabSz="125413">
              <a:buNone/>
            </a:pPr>
            <a:r>
              <a:rPr lang="en-US" sz="2800" dirty="0" smtClean="0"/>
              <a:t>G4C (Class 4) = 			-							O4</a:t>
            </a:r>
            <a:endParaRPr lang="en-US" sz="2800" dirty="0"/>
          </a:p>
        </p:txBody>
      </p:sp>
      <p:sp>
        <p:nvSpPr>
          <p:cNvPr id="4" name="Rectangle 3"/>
          <p:cNvSpPr/>
          <p:nvPr/>
        </p:nvSpPr>
        <p:spPr>
          <a:xfrm>
            <a:off x="5181600" y="3962400"/>
            <a:ext cx="2209800" cy="1295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200" b="1" dirty="0" smtClean="0"/>
              <a:t>D1 = O1 – O4</a:t>
            </a:r>
          </a:p>
          <a:p>
            <a:pPr algn="ctr"/>
            <a:r>
              <a:rPr lang="en-US" sz="2200" b="1" dirty="0" smtClean="0"/>
              <a:t>D2 = O2 – O4</a:t>
            </a:r>
          </a:p>
          <a:p>
            <a:pPr algn="ctr"/>
            <a:r>
              <a:rPr lang="en-US" sz="2200" b="1" dirty="0" smtClean="0"/>
              <a:t>D3 = O3 – O4</a:t>
            </a:r>
            <a:endParaRPr lang="en-US" sz="22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pPr marL="514350" indent="-514350" algn="just">
              <a:buFont typeface="+mj-lt"/>
              <a:buAutoNum type="arabicPeriod" startAt="2"/>
            </a:pPr>
            <a:r>
              <a:rPr lang="en-US" sz="2800" b="1" dirty="0" smtClean="0"/>
              <a:t>Pretest Post Test Non Equivalent Control Group Design</a:t>
            </a:r>
            <a:r>
              <a:rPr lang="en-US" dirty="0" smtClean="0"/>
              <a:t>: </a:t>
            </a:r>
            <a:r>
              <a:rPr lang="en-US" sz="2800" dirty="0" smtClean="0"/>
              <a:t>It contains as many groups as there are Exp treatments  Plus control group but in addition of pretesting.</a:t>
            </a:r>
          </a:p>
          <a:p>
            <a:pPr marL="514350" indent="-514350" algn="just">
              <a:buFont typeface="+mj-lt"/>
              <a:buAutoNum type="arabicPeriod" startAt="2"/>
            </a:pPr>
            <a:endParaRPr lang="en-US" sz="2800" dirty="0" smtClean="0"/>
          </a:p>
          <a:p>
            <a:pPr marL="514350" indent="-514350" algn="just">
              <a:buNone/>
            </a:pPr>
            <a:r>
              <a:rPr lang="en-US" sz="2800" dirty="0" smtClean="0"/>
              <a:t>G1E = O1	X1	O2</a:t>
            </a:r>
          </a:p>
          <a:p>
            <a:pPr marL="514350" indent="-514350" algn="just">
              <a:buNone/>
            </a:pPr>
            <a:r>
              <a:rPr lang="en-US" sz="2800" dirty="0" smtClean="0"/>
              <a:t>G2E = O3	X2	O4</a:t>
            </a:r>
          </a:p>
          <a:p>
            <a:pPr marL="514350" indent="-514350" algn="just">
              <a:buNone/>
            </a:pPr>
            <a:r>
              <a:rPr lang="en-US" sz="2800" dirty="0" smtClean="0"/>
              <a:t>G3E = O5	X3	O6</a:t>
            </a:r>
          </a:p>
          <a:p>
            <a:pPr marL="514350" indent="-514350" algn="just">
              <a:buNone/>
            </a:pPr>
            <a:r>
              <a:rPr lang="en-US" sz="2800" dirty="0" smtClean="0"/>
              <a:t>G4C = O7	-	O8	</a:t>
            </a:r>
            <a:endParaRPr lang="en-US" sz="2800" dirty="0"/>
          </a:p>
        </p:txBody>
      </p:sp>
      <p:sp>
        <p:nvSpPr>
          <p:cNvPr id="4" name="Rectangle 3"/>
          <p:cNvSpPr/>
          <p:nvPr/>
        </p:nvSpPr>
        <p:spPr>
          <a:xfrm>
            <a:off x="4114800" y="3048000"/>
            <a:ext cx="2057400" cy="14478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200" b="1" dirty="0" smtClean="0"/>
              <a:t>D1 = O2 – O1</a:t>
            </a:r>
          </a:p>
          <a:p>
            <a:pPr algn="ctr"/>
            <a:r>
              <a:rPr lang="en-US" sz="2200" b="1" dirty="0" smtClean="0"/>
              <a:t>D2 = O4 – O3</a:t>
            </a:r>
          </a:p>
          <a:p>
            <a:pPr algn="ctr"/>
            <a:r>
              <a:rPr lang="en-US" sz="2200" b="1" dirty="0" smtClean="0"/>
              <a:t>D3 = O6 – O5</a:t>
            </a:r>
          </a:p>
          <a:p>
            <a:pPr algn="ctr"/>
            <a:r>
              <a:rPr lang="en-US" sz="2200" b="1" dirty="0" smtClean="0"/>
              <a:t>D4 = O8 – O7</a:t>
            </a:r>
            <a:endParaRPr lang="en-US" sz="2200" b="1" dirty="0"/>
          </a:p>
        </p:txBody>
      </p:sp>
      <p:sp>
        <p:nvSpPr>
          <p:cNvPr id="5" name="Rectangle 4"/>
          <p:cNvSpPr/>
          <p:nvPr/>
        </p:nvSpPr>
        <p:spPr>
          <a:xfrm>
            <a:off x="6324600" y="3048000"/>
            <a:ext cx="2209800" cy="14478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200" b="1" dirty="0" smtClean="0"/>
              <a:t>GD1 = D1 – D4</a:t>
            </a:r>
          </a:p>
          <a:p>
            <a:pPr algn="ctr"/>
            <a:r>
              <a:rPr lang="en-US" sz="2200" b="1" dirty="0" smtClean="0"/>
              <a:t>GD2 = D2 – D4</a:t>
            </a:r>
          </a:p>
          <a:p>
            <a:pPr algn="ctr"/>
            <a:r>
              <a:rPr lang="en-US" sz="2200" b="1" dirty="0" smtClean="0"/>
              <a:t>GD3 = D3 – D4</a:t>
            </a:r>
            <a:endParaRPr lang="en-US" sz="22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algn="just"/>
            <a:r>
              <a:rPr lang="en-US" b="1" dirty="0" smtClean="0"/>
              <a:t>Factorial design:</a:t>
            </a:r>
            <a:r>
              <a:rPr lang="en-US" dirty="0" smtClean="0"/>
              <a:t> This design enable the researcher to manipulate two or more variables simultaneously in order to study the effect of number of independent factors singly as well as the effect due to interaction with one another.</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944562"/>
          </a:xfrm>
        </p:spPr>
        <p:txBody>
          <a:bodyPr>
            <a:normAutofit/>
          </a:bodyPr>
          <a:lstStyle/>
          <a:p>
            <a:r>
              <a:rPr lang="en-US" sz="3600" b="1" dirty="0" smtClean="0"/>
              <a:t>DEFINITION</a:t>
            </a:r>
            <a:endParaRPr lang="en-US" sz="3600" b="1" dirty="0"/>
          </a:p>
        </p:txBody>
      </p:sp>
      <p:sp>
        <p:nvSpPr>
          <p:cNvPr id="4" name="Content Placeholder 3"/>
          <p:cNvSpPr>
            <a:spLocks noGrp="1"/>
          </p:cNvSpPr>
          <p:nvPr>
            <p:ph idx="1"/>
          </p:nvPr>
        </p:nvSpPr>
        <p:spPr>
          <a:xfrm>
            <a:off x="457200" y="1371600"/>
            <a:ext cx="8229600" cy="4953000"/>
          </a:xfrm>
        </p:spPr>
        <p:txBody>
          <a:bodyPr>
            <a:normAutofit fontScale="92500" lnSpcReduction="10000"/>
          </a:bodyPr>
          <a:lstStyle/>
          <a:p>
            <a:pPr marL="347663" indent="-347663" algn="just"/>
            <a:r>
              <a:rPr lang="en-US" dirty="0" smtClean="0"/>
              <a:t>Experiment: Art full management of variables under control conditions is called Experiment.</a:t>
            </a:r>
          </a:p>
          <a:p>
            <a:pPr marL="347663" indent="-347663" algn="just"/>
            <a:endParaRPr lang="en-US" sz="2600" dirty="0" smtClean="0"/>
          </a:p>
          <a:p>
            <a:pPr marL="347663" indent="-347663" algn="just"/>
            <a:r>
              <a:rPr lang="en-US" dirty="0" smtClean="0"/>
              <a:t>Best (2002) “Experimental Research is the description and analysis of what will be occur under carefully control conditions”.</a:t>
            </a:r>
          </a:p>
          <a:p>
            <a:pPr marL="0" indent="0" algn="just">
              <a:buNone/>
            </a:pPr>
            <a:endParaRPr lang="en-US" sz="2400" dirty="0" smtClean="0"/>
          </a:p>
          <a:p>
            <a:pPr algn="just"/>
            <a:r>
              <a:rPr lang="en-US" dirty="0" err="1" smtClean="0"/>
              <a:t>Festinger</a:t>
            </a:r>
            <a:r>
              <a:rPr lang="en-US" dirty="0" smtClean="0"/>
              <a:t> (1998) “It is a method in which research manipulates one variable, control other variables and observes the effect of independent variable on one more dependent variable </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fontScale="90000"/>
          </a:bodyPr>
          <a:lstStyle/>
          <a:p>
            <a:r>
              <a:rPr lang="en-US" sz="3600" b="1" dirty="0" smtClean="0"/>
              <a:t>STEPS OF EXPERIMENTAL RESEARCH</a:t>
            </a:r>
            <a:endParaRPr lang="en-US" sz="3600" b="1" dirty="0"/>
          </a:p>
        </p:txBody>
      </p:sp>
      <p:sp>
        <p:nvSpPr>
          <p:cNvPr id="3" name="Content Placeholder 2"/>
          <p:cNvSpPr>
            <a:spLocks noGrp="1"/>
          </p:cNvSpPr>
          <p:nvPr>
            <p:ph idx="1"/>
          </p:nvPr>
        </p:nvSpPr>
        <p:spPr>
          <a:xfrm>
            <a:off x="457200" y="1371600"/>
            <a:ext cx="8229600" cy="4754563"/>
          </a:xfrm>
        </p:spPr>
        <p:txBody>
          <a:bodyPr/>
          <a:lstStyle/>
          <a:p>
            <a:pPr marL="514350" lvl="0" indent="-514350" algn="just">
              <a:buFont typeface="+mj-lt"/>
              <a:buAutoNum type="arabicPeriod"/>
            </a:pPr>
            <a:r>
              <a:rPr lang="en-US" sz="2800" b="1" dirty="0" smtClean="0"/>
              <a:t>Selecting a research Topic: </a:t>
            </a:r>
            <a:r>
              <a:rPr lang="en-US" sz="2800" dirty="0" smtClean="0"/>
              <a:t>Important, applicable, reliable, significant.</a:t>
            </a:r>
          </a:p>
          <a:p>
            <a:pPr marL="514350" lvl="0" indent="-514350">
              <a:buFont typeface="+mj-lt"/>
              <a:buAutoNum type="arabicPeriod"/>
            </a:pPr>
            <a:endParaRPr lang="en-US" sz="2400" dirty="0" smtClean="0"/>
          </a:p>
          <a:p>
            <a:pPr marL="514350" lvl="0" indent="-514350" algn="just">
              <a:buFont typeface="+mj-lt"/>
              <a:buAutoNum type="arabicPeriod"/>
            </a:pPr>
            <a:r>
              <a:rPr lang="en-US" sz="2800" b="1" dirty="0" smtClean="0"/>
              <a:t>Formulation of hypothesis:</a:t>
            </a:r>
            <a:r>
              <a:rPr lang="en-US" sz="2400" dirty="0" smtClean="0"/>
              <a:t> </a:t>
            </a:r>
            <a:r>
              <a:rPr lang="en-US" sz="2800" dirty="0" smtClean="0"/>
              <a:t>Reasonable, simplest possible term, Found to be probably true or probably false.</a:t>
            </a:r>
          </a:p>
          <a:p>
            <a:pPr lvl="0" algn="just"/>
            <a:endParaRPr lang="en-US" sz="2400" dirty="0" smtClean="0"/>
          </a:p>
          <a:p>
            <a:pPr marL="514350" lvl="0" indent="-514350" algn="just">
              <a:buFont typeface="+mj-lt"/>
              <a:buAutoNum type="arabicPeriod" startAt="3"/>
            </a:pPr>
            <a:r>
              <a:rPr lang="en-US" sz="2800" b="1" dirty="0" smtClean="0"/>
              <a:t>Review of Literature: </a:t>
            </a:r>
            <a:r>
              <a:rPr lang="en-US" sz="2800" dirty="0" smtClean="0"/>
              <a:t>It involves the systematic identification, Location &amp; analysis of documents containing information related to research problem.</a:t>
            </a:r>
          </a:p>
          <a:p>
            <a:pPr lvl="0" algn="just"/>
            <a:endParaRPr lang="en-US" sz="2400" dirty="0" smtClean="0"/>
          </a:p>
          <a:p>
            <a:pPr lvl="0" algn="just"/>
            <a:endParaRPr 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943600"/>
          </a:xfrm>
        </p:spPr>
        <p:txBody>
          <a:bodyPr>
            <a:normAutofit fontScale="92500" lnSpcReduction="10000"/>
          </a:bodyPr>
          <a:lstStyle/>
          <a:p>
            <a:pPr marL="514350" lvl="0" indent="-514350" algn="just">
              <a:buFont typeface="+mj-lt"/>
              <a:buAutoNum type="arabicPeriod" startAt="4"/>
            </a:pPr>
            <a:r>
              <a:rPr lang="en-US" sz="2800" b="1" dirty="0" smtClean="0"/>
              <a:t>Drawing up Experimental Design: </a:t>
            </a:r>
            <a:r>
              <a:rPr lang="en-US" sz="2800" dirty="0" smtClean="0"/>
              <a:t>It is a blue print of the procedure that enables the researcher to test his hypothesis by reaching the valid conclusion. It deals with practical problems. How subjects are selected for Experiment. How variables are manipulated.</a:t>
            </a:r>
          </a:p>
          <a:p>
            <a:pPr marL="514350" lvl="0" indent="-514350" algn="just">
              <a:buFont typeface="+mj-lt"/>
              <a:buAutoNum type="arabicPeriod" startAt="4"/>
            </a:pPr>
            <a:endParaRPr lang="en-US" sz="2400" dirty="0" smtClean="0"/>
          </a:p>
          <a:p>
            <a:pPr marL="514350" lvl="0" indent="-514350" algn="just">
              <a:buFont typeface="+mj-lt"/>
              <a:buAutoNum type="arabicPeriod" startAt="5"/>
            </a:pPr>
            <a:r>
              <a:rPr lang="en-US" sz="2800" b="1" dirty="0" smtClean="0"/>
              <a:t>Define population: </a:t>
            </a:r>
            <a:r>
              <a:rPr lang="en-US" sz="2800" dirty="0" smtClean="0"/>
              <a:t>Group of people selected for taking information is called population</a:t>
            </a:r>
          </a:p>
          <a:p>
            <a:pPr marL="514350" lvl="0" indent="-514350" algn="just">
              <a:buFont typeface="+mj-lt"/>
              <a:buAutoNum type="arabicPeriod" startAt="5"/>
            </a:pPr>
            <a:endParaRPr lang="en-US" sz="2400" dirty="0" smtClean="0"/>
          </a:p>
          <a:p>
            <a:pPr marL="514350" lvl="0" indent="-514350" algn="just">
              <a:buFont typeface="+mj-lt"/>
              <a:buAutoNum type="arabicPeriod" startAt="6"/>
            </a:pPr>
            <a:r>
              <a:rPr lang="en-US" sz="2800" b="1" dirty="0" smtClean="0"/>
              <a:t>Carrying out Experiment: </a:t>
            </a:r>
            <a:r>
              <a:rPr lang="en-US" sz="2800" dirty="0" smtClean="0"/>
              <a:t>Experiment conducted. Special treatment to Experimental group while traditional treatment to control group</a:t>
            </a:r>
          </a:p>
          <a:p>
            <a:pPr marL="514350" lvl="0" indent="-514350" algn="just">
              <a:buFont typeface="+mj-lt"/>
              <a:buAutoNum type="arabicPeriod" startAt="6"/>
            </a:pPr>
            <a:r>
              <a:rPr lang="en-US" sz="2800" b="1" dirty="0" smtClean="0"/>
              <a:t>Measuring the outcome</a:t>
            </a:r>
          </a:p>
          <a:p>
            <a:pPr marL="514350" lvl="0" indent="-514350" algn="just">
              <a:buFont typeface="+mj-lt"/>
              <a:buAutoNum type="arabicPeriod" startAt="6"/>
            </a:pPr>
            <a:r>
              <a:rPr lang="en-US" sz="2800" b="1" dirty="0" smtClean="0"/>
              <a:t>Results / Conclusion</a:t>
            </a:r>
          </a:p>
          <a:p>
            <a:pPr lvl="0" algn="just"/>
            <a:endParaRPr lang="en-US" sz="2800" dirty="0" smtClean="0"/>
          </a:p>
          <a:p>
            <a:pPr marL="514350" lvl="0" indent="-514350" algn="just">
              <a:buFont typeface="+mj-lt"/>
              <a:buAutoNum type="arabicPeriod" startAt="5"/>
            </a:pPr>
            <a:endParaRPr lang="en-US" sz="2800" dirty="0" smtClean="0"/>
          </a:p>
          <a:p>
            <a:pPr marL="514350" lvl="0" indent="-514350" algn="just">
              <a:buFont typeface="+mj-lt"/>
              <a:buAutoNum type="arabicPeriod" startAt="4"/>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600" b="1" dirty="0" smtClean="0"/>
              <a:t>EXPERIMENTAL DESIGN</a:t>
            </a:r>
            <a:endParaRPr lang="en-US" sz="3600" b="1" dirty="0"/>
          </a:p>
        </p:txBody>
      </p:sp>
      <p:sp>
        <p:nvSpPr>
          <p:cNvPr id="3" name="Content Placeholder 2"/>
          <p:cNvSpPr>
            <a:spLocks noGrp="1"/>
          </p:cNvSpPr>
          <p:nvPr>
            <p:ph idx="1"/>
          </p:nvPr>
        </p:nvSpPr>
        <p:spPr>
          <a:xfrm>
            <a:off x="533400" y="1295400"/>
            <a:ext cx="8229600" cy="5257800"/>
          </a:xfrm>
        </p:spPr>
        <p:txBody>
          <a:bodyPr>
            <a:normAutofit fontScale="85000" lnSpcReduction="10000"/>
          </a:bodyPr>
          <a:lstStyle/>
          <a:p>
            <a:pPr algn="just"/>
            <a:r>
              <a:rPr lang="en-US" b="1" dirty="0" smtClean="0"/>
              <a:t>Experimental Design: </a:t>
            </a:r>
            <a:r>
              <a:rPr lang="en-US" dirty="0" smtClean="0"/>
              <a:t>A specific plan for research study which includes at least two comparison groups with at least one receiving a treatment. </a:t>
            </a:r>
          </a:p>
          <a:p>
            <a:pPr algn="just"/>
            <a:endParaRPr lang="en-US" dirty="0" smtClean="0"/>
          </a:p>
          <a:p>
            <a:pPr algn="just"/>
            <a:r>
              <a:rPr lang="en-US" b="1" dirty="0" smtClean="0"/>
              <a:t>Group Design: </a:t>
            </a:r>
            <a:r>
              <a:rPr lang="en-US" dirty="0" smtClean="0"/>
              <a:t>The group experimental design can be classified on the basis of independent variable.</a:t>
            </a:r>
          </a:p>
          <a:p>
            <a:pPr algn="just"/>
            <a:endParaRPr lang="en-US" sz="2400" dirty="0" smtClean="0"/>
          </a:p>
          <a:p>
            <a:pPr algn="just">
              <a:buNone/>
            </a:pPr>
            <a:r>
              <a:rPr lang="en-US" dirty="0" smtClean="0"/>
              <a:t>	</a:t>
            </a:r>
            <a:r>
              <a:rPr lang="en-US" b="1" dirty="0" smtClean="0"/>
              <a:t>(A) Single Variable Design: </a:t>
            </a:r>
            <a:r>
              <a:rPr lang="en-US" dirty="0" smtClean="0"/>
              <a:t>Which involve on independent variable only independent variable is manipulated.</a:t>
            </a:r>
          </a:p>
          <a:p>
            <a:pPr algn="just">
              <a:buNone/>
            </a:pPr>
            <a:r>
              <a:rPr lang="en-US" dirty="0" smtClean="0"/>
              <a:t>	</a:t>
            </a:r>
            <a:r>
              <a:rPr lang="en-US" b="1" dirty="0" smtClean="0"/>
              <a:t>(B) Factorial Design:</a:t>
            </a:r>
            <a:r>
              <a:rPr lang="en-US" dirty="0" smtClean="0"/>
              <a:t> It involves two or more than two variables, two or more variables are manipulated</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200" b="1" dirty="0" smtClean="0"/>
              <a:t>TYPES OF EXPERIMENTAL DESIGN</a:t>
            </a:r>
            <a:endParaRPr lang="en-US" sz="3200" b="1" dirty="0"/>
          </a:p>
        </p:txBody>
      </p:sp>
      <p:sp>
        <p:nvSpPr>
          <p:cNvPr id="3" name="Content Placeholder 2"/>
          <p:cNvSpPr>
            <a:spLocks noGrp="1"/>
          </p:cNvSpPr>
          <p:nvPr>
            <p:ph idx="1"/>
          </p:nvPr>
        </p:nvSpPr>
        <p:spPr>
          <a:xfrm>
            <a:off x="457200" y="1295400"/>
            <a:ext cx="8229600" cy="5105400"/>
          </a:xfrm>
        </p:spPr>
        <p:txBody>
          <a:bodyPr>
            <a:normAutofit fontScale="85000" lnSpcReduction="20000"/>
          </a:bodyPr>
          <a:lstStyle/>
          <a:p>
            <a:pPr marL="514350" indent="-514350" algn="just">
              <a:buFont typeface="+mj-lt"/>
              <a:buAutoNum type="arabicPeriod"/>
            </a:pPr>
            <a:r>
              <a:rPr lang="en-US" b="1" dirty="0" smtClean="0"/>
              <a:t>Pre Experimental Design: </a:t>
            </a:r>
            <a:r>
              <a:rPr lang="en-US" dirty="0" smtClean="0"/>
              <a:t>It lacks control group</a:t>
            </a:r>
          </a:p>
          <a:p>
            <a:pPr marL="514350" indent="-514350" algn="just">
              <a:buFont typeface="+mj-lt"/>
              <a:buAutoNum type="arabicPeriod"/>
            </a:pPr>
            <a:endParaRPr lang="en-US" dirty="0" smtClean="0"/>
          </a:p>
          <a:p>
            <a:pPr marL="514350" indent="-514350" algn="just">
              <a:buFont typeface="+mj-lt"/>
              <a:buAutoNum type="arabicPeriod"/>
            </a:pPr>
            <a:r>
              <a:rPr lang="en-US" b="1" dirty="0" smtClean="0"/>
              <a:t>True Experimental Design: </a:t>
            </a:r>
            <a:r>
              <a:rPr lang="en-US" dirty="0" smtClean="0"/>
              <a:t>It is characterized by the presence of control group. The essential ingredient is that subjects are randomly assigned to treat groups. </a:t>
            </a:r>
          </a:p>
          <a:p>
            <a:pPr marL="514350" indent="-514350" algn="just">
              <a:buFont typeface="+mj-lt"/>
              <a:buAutoNum type="arabicPeriod"/>
            </a:pPr>
            <a:endParaRPr lang="en-US" dirty="0" smtClean="0"/>
          </a:p>
          <a:p>
            <a:pPr marL="514350" indent="-514350" algn="just">
              <a:buFont typeface="+mj-lt"/>
              <a:buAutoNum type="arabicPeriod"/>
            </a:pPr>
            <a:r>
              <a:rPr lang="en-US" b="1" dirty="0" smtClean="0"/>
              <a:t>Quasi Experimental Design: </a:t>
            </a:r>
            <a:r>
              <a:rPr lang="en-US" dirty="0" smtClean="0"/>
              <a:t>It not always possible to select or adding subjects at random while conducting Exp research. There are many natural formed intact groups of subject in education world, such as class of students. And when intact groups of subject are used in an experiment. We called it Quasi Experimental design.</a:t>
            </a:r>
          </a:p>
          <a:p>
            <a:pPr marL="514350" indent="-514350" algn="just">
              <a:buFont typeface="+mj-lt"/>
              <a:buAutoNum type="arabicPeriod"/>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smtClean="0"/>
              <a:t>TYPES OF TRUE EXPERIMENTAL DESIGN</a:t>
            </a:r>
            <a:endParaRPr lang="en-US" sz="3600" b="1" dirty="0"/>
          </a:p>
        </p:txBody>
      </p:sp>
      <p:sp>
        <p:nvSpPr>
          <p:cNvPr id="3" name="Content Placeholder 2"/>
          <p:cNvSpPr>
            <a:spLocks noGrp="1"/>
          </p:cNvSpPr>
          <p:nvPr>
            <p:ph idx="1"/>
          </p:nvPr>
        </p:nvSpPr>
        <p:spPr>
          <a:xfrm>
            <a:off x="457200" y="1600200"/>
            <a:ext cx="8229600" cy="4876800"/>
          </a:xfrm>
        </p:spPr>
        <p:txBody>
          <a:bodyPr>
            <a:normAutofit/>
          </a:bodyPr>
          <a:lstStyle/>
          <a:p>
            <a:pPr marL="514350" indent="-514350" algn="just">
              <a:buFont typeface="+mj-lt"/>
              <a:buAutoNum type="arabicPeriod"/>
            </a:pPr>
            <a:r>
              <a:rPr lang="en-US" b="1" dirty="0" smtClean="0"/>
              <a:t>Post Test Only Control Group Design: </a:t>
            </a:r>
            <a:r>
              <a:rPr lang="en-US" sz="2800" dirty="0" smtClean="0"/>
              <a:t>Two groups, experimental is control group. Random selection. Treatment to Exp group and traditional method to control group. The design which consist of control is experimental groups are characterized by offering only test after treatment.</a:t>
            </a:r>
          </a:p>
          <a:p>
            <a:pPr marL="514350" indent="-514350" algn="ctr">
              <a:buNone/>
            </a:pPr>
            <a:r>
              <a:rPr lang="en-US" dirty="0" smtClean="0"/>
              <a:t>RG1E = 	X	O1</a:t>
            </a:r>
          </a:p>
          <a:p>
            <a:pPr marL="514350" indent="-514350" algn="ctr">
              <a:buNone/>
            </a:pPr>
            <a:r>
              <a:rPr lang="en-US" dirty="0" smtClean="0"/>
              <a:t>RG2C =	-	O2</a:t>
            </a:r>
          </a:p>
          <a:p>
            <a:pPr marL="514350" indent="-514350" algn="ctr">
              <a:buNone/>
            </a:pPr>
            <a:r>
              <a:rPr lang="en-US" dirty="0" smtClean="0"/>
              <a:t>D = O1 – O2</a:t>
            </a:r>
          </a:p>
          <a:p>
            <a:pPr marL="514350" indent="-514350">
              <a:buNone/>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15000"/>
          </a:xfrm>
        </p:spPr>
        <p:txBody>
          <a:bodyPr/>
          <a:lstStyle/>
          <a:p>
            <a:pPr marL="514350" indent="-514350" algn="just">
              <a:buFont typeface="+mj-lt"/>
              <a:buAutoNum type="arabicPeriod" startAt="2"/>
            </a:pPr>
            <a:r>
              <a:rPr lang="en-US" sz="2800" b="1" dirty="0" smtClean="0"/>
              <a:t>Pretest Posttest Only Control Group Design</a:t>
            </a:r>
            <a:r>
              <a:rPr lang="en-US" dirty="0" smtClean="0"/>
              <a:t>: Design consists of one Exp &amp; one control group characterized by administered test before &amp; after treatment.</a:t>
            </a:r>
          </a:p>
          <a:p>
            <a:pPr marL="514350" indent="-514350" defTabSz="566738">
              <a:buNone/>
            </a:pPr>
            <a:r>
              <a:rPr lang="en-US" dirty="0" smtClean="0"/>
              <a:t>	RG1E = O1	X	O2</a:t>
            </a:r>
          </a:p>
          <a:p>
            <a:pPr marL="514350" indent="-514350" defTabSz="566738">
              <a:buNone/>
            </a:pPr>
            <a:r>
              <a:rPr lang="en-US" dirty="0" smtClean="0"/>
              <a:t>	RG2C = O3	-	O4</a:t>
            </a:r>
          </a:p>
          <a:p>
            <a:pPr marL="514350" indent="-514350" defTabSz="566738">
              <a:buNone/>
            </a:pPr>
            <a:r>
              <a:rPr lang="en-US" dirty="0" smtClean="0"/>
              <a:t>	GD = DRGE – DRGC  </a:t>
            </a:r>
          </a:p>
          <a:p>
            <a:pPr marL="514350" indent="-514350" algn="ctr">
              <a:buNone/>
            </a:pPr>
            <a:endParaRPr lang="en-US" dirty="0"/>
          </a:p>
        </p:txBody>
      </p:sp>
      <p:sp>
        <p:nvSpPr>
          <p:cNvPr id="4" name="Rectangle 3"/>
          <p:cNvSpPr/>
          <p:nvPr/>
        </p:nvSpPr>
        <p:spPr>
          <a:xfrm>
            <a:off x="5029200" y="2819400"/>
            <a:ext cx="2895600" cy="8382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200" b="1" dirty="0" smtClean="0"/>
              <a:t>DRGE = O2 – O1</a:t>
            </a:r>
          </a:p>
          <a:p>
            <a:pPr algn="ctr"/>
            <a:r>
              <a:rPr lang="en-US" sz="2200" b="1" dirty="0" smtClean="0"/>
              <a:t>DRGC = O4 – O3</a:t>
            </a:r>
            <a:endParaRPr lang="en-US" sz="2200"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15000"/>
          </a:xfrm>
        </p:spPr>
        <p:txBody>
          <a:bodyPr/>
          <a:lstStyle/>
          <a:p>
            <a:pPr marL="514350" indent="-514350" algn="just">
              <a:buFont typeface="+mj-lt"/>
              <a:buAutoNum type="arabicPeriod" startAt="3"/>
            </a:pPr>
            <a:r>
              <a:rPr lang="en-US" sz="2800" b="1" dirty="0" smtClean="0"/>
              <a:t>Solomon Four Group Design</a:t>
            </a:r>
            <a:r>
              <a:rPr lang="en-US" dirty="0" smtClean="0"/>
              <a:t>. (1949) : It is combination of pre test post test only control group design &amp; post test only control group design.</a:t>
            </a:r>
          </a:p>
          <a:p>
            <a:pPr marL="514350" indent="-514350" algn="just" defTabSz="357188">
              <a:buNone/>
            </a:pPr>
            <a:r>
              <a:rPr lang="en-US" dirty="0" smtClean="0"/>
              <a:t>RG1E = O1	X		O2</a:t>
            </a:r>
          </a:p>
          <a:p>
            <a:pPr marL="514350" indent="-514350" algn="just" defTabSz="357188">
              <a:buNone/>
            </a:pPr>
            <a:r>
              <a:rPr lang="en-US" dirty="0" smtClean="0"/>
              <a:t>RG2C = O3	-		O4</a:t>
            </a:r>
          </a:p>
          <a:p>
            <a:pPr marL="514350" indent="-514350" algn="just" defTabSz="357188">
              <a:buNone/>
            </a:pPr>
            <a:r>
              <a:rPr lang="en-US" dirty="0" smtClean="0"/>
              <a:t>RG3E = 		X		O5</a:t>
            </a:r>
          </a:p>
          <a:p>
            <a:pPr marL="514350" indent="-514350" algn="just" defTabSz="357188">
              <a:buNone/>
            </a:pPr>
            <a:r>
              <a:rPr lang="en-US" dirty="0" smtClean="0"/>
              <a:t>RG4C = 		-		O6</a:t>
            </a:r>
          </a:p>
          <a:p>
            <a:pPr marL="514350" indent="-514350" algn="just" defTabSz="357188">
              <a:buNone/>
            </a:pPr>
            <a:r>
              <a:rPr lang="en-US" dirty="0" smtClean="0"/>
              <a:t>			D – X = Result	 </a:t>
            </a:r>
          </a:p>
          <a:p>
            <a:pPr marL="514350" indent="-514350" algn="just">
              <a:buFont typeface="+mj-lt"/>
              <a:buAutoNum type="arabicPeriod" startAt="3"/>
            </a:pPr>
            <a:endParaRPr lang="en-US" dirty="0"/>
          </a:p>
        </p:txBody>
      </p:sp>
      <p:sp>
        <p:nvSpPr>
          <p:cNvPr id="4" name="Rectangle 3"/>
          <p:cNvSpPr/>
          <p:nvPr/>
        </p:nvSpPr>
        <p:spPr>
          <a:xfrm>
            <a:off x="4572000" y="2743200"/>
            <a:ext cx="3200400" cy="10668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200" b="1" dirty="0" smtClean="0"/>
              <a:t>DRGE = O2 – O1</a:t>
            </a:r>
          </a:p>
          <a:p>
            <a:pPr algn="ctr"/>
            <a:r>
              <a:rPr lang="en-US" sz="2200" b="1" dirty="0" smtClean="0"/>
              <a:t>DRGC = O4 – O3</a:t>
            </a:r>
          </a:p>
          <a:p>
            <a:pPr algn="ctr"/>
            <a:r>
              <a:rPr lang="en-US" sz="2200" b="1" dirty="0" smtClean="0"/>
              <a:t>D = DRGE – DRGC</a:t>
            </a:r>
          </a:p>
        </p:txBody>
      </p:sp>
      <p:sp>
        <p:nvSpPr>
          <p:cNvPr id="5" name="Rectangle 4"/>
          <p:cNvSpPr/>
          <p:nvPr/>
        </p:nvSpPr>
        <p:spPr>
          <a:xfrm>
            <a:off x="4572000" y="3962400"/>
            <a:ext cx="3200400" cy="4572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200" b="1" dirty="0" smtClean="0"/>
              <a:t>X = O5 – O6</a:t>
            </a:r>
            <a:endParaRPr lang="en-US" sz="2200" b="1"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Zubai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267</TotalTime>
  <Words>654</Words>
  <Application>Microsoft Office PowerPoint</Application>
  <PresentationFormat>On-screen Show (4:3)</PresentationFormat>
  <Paragraphs>80</Paragraphs>
  <Slides>12</Slides>
  <Notes>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Slide 1</vt:lpstr>
      <vt:lpstr>DEFINITION</vt:lpstr>
      <vt:lpstr>STEPS OF EXPERIMENTAL RESEARCH</vt:lpstr>
      <vt:lpstr>Slide 4</vt:lpstr>
      <vt:lpstr>EXPERIMENTAL DESIGN</vt:lpstr>
      <vt:lpstr>TYPES OF EXPERIMENTAL DESIGN</vt:lpstr>
      <vt:lpstr>TYPES OF TRUE EXPERIMENTAL DESIGN</vt:lpstr>
      <vt:lpstr>Slide 8</vt:lpstr>
      <vt:lpstr>Slide 9</vt:lpstr>
      <vt:lpstr>TYPES OF QUASI EXPERIMENTAL DESIGN</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Common</dc:creator>
  <cp:lastModifiedBy>User</cp:lastModifiedBy>
  <cp:revision>65</cp:revision>
  <dcterms:created xsi:type="dcterms:W3CDTF">2013-01-14T10:27:06Z</dcterms:created>
  <dcterms:modified xsi:type="dcterms:W3CDTF">2015-05-05T04:03:14Z</dcterms:modified>
</cp:coreProperties>
</file>